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07" r:id="rId5"/>
    <p:sldId id="323" r:id="rId6"/>
    <p:sldId id="319" r:id="rId7"/>
    <p:sldId id="324" r:id="rId8"/>
    <p:sldId id="325" r:id="rId9"/>
    <p:sldId id="326" r:id="rId10"/>
    <p:sldId id="327" r:id="rId11"/>
    <p:sldId id="328" r:id="rId12"/>
    <p:sldId id="329" r:id="rId13"/>
    <p:sldId id="266" r:id="rId14"/>
    <p:sldId id="331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82" d="100"/>
          <a:sy n="82" d="100"/>
        </p:scale>
        <p:origin x="150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5/22/2023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5/22/2023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171314" y="92068"/>
            <a:ext cx="4972687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361872"/>
            <a:ext cx="8505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361872"/>
            <a:ext cx="4104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1873"/>
            <a:ext cx="419984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27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261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86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162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448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660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873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085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825874" y="688675"/>
            <a:ext cx="4208126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30229" y="2165853"/>
            <a:ext cx="6683543" cy="2526297"/>
          </a:xfrm>
        </p:spPr>
        <p:txBody>
          <a:bodyPr anchor="ctr"/>
          <a:lstStyle>
            <a:lvl1pPr marL="0" indent="0" algn="ctr">
              <a:buNone/>
              <a:defRPr sz="45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cap="all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2329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329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485749" y="2776936"/>
            <a:ext cx="2172503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85749" y="3834607"/>
            <a:ext cx="2172503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28688" cy="310515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678782" cy="2476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049816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49816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1348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25874" y="688677"/>
            <a:ext cx="4208126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35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933004" y="427530"/>
            <a:ext cx="5124596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015595" y="144592"/>
            <a:ext cx="3457576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25065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691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24916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725066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8574" y="656556"/>
            <a:ext cx="3736054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344711"/>
            <a:ext cx="4104000" cy="3600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4000" y="1921682"/>
            <a:ext cx="4104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16002" y="1344711"/>
            <a:ext cx="4112997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1800" b="1"/>
            </a:lvl1pPr>
          </a:lstStyle>
          <a:p>
            <a:pPr marL="200025" lvl="0" indent="-200025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16002" y="1921683"/>
            <a:ext cx="4112997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00025" lvl="0" indent="-200025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86422" y="617828"/>
            <a:ext cx="4669508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9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375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201" y="4807513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7201" y="5185801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7201" y="5564089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7201" y="5941307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6795637" y="6152510"/>
            <a:ext cx="183437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8441374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656000"/>
            <a:ext cx="8505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4000" y="6356351"/>
            <a:ext cx="30861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79669" y="6356351"/>
            <a:ext cx="277931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9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9109711" y="6355370"/>
            <a:ext cx="3428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3855935" y="6328049"/>
            <a:ext cx="1432132" cy="325256"/>
          </a:xfrm>
          <a:prstGeom prst="rect">
            <a:avLst/>
          </a:prstGeom>
          <a:noFill/>
        </p:spPr>
        <p:txBody>
          <a:bodyPr wrap="square" tIns="81000" rtlCol="0">
            <a:spAutoFit/>
          </a:bodyPr>
          <a:lstStyle/>
          <a:p>
            <a:pPr algn="ctr">
              <a:lnSpc>
                <a:spcPts val="750"/>
              </a:lnSpc>
            </a:pPr>
            <a:r>
              <a:rPr lang="en-US" sz="135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525" spc="225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350" spc="225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  <p:sldLayoutId id="2147483677" r:id="rId19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100" b="1" kern="1200" spc="-113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00025" indent="-200025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Corbel" panose="020B0503020204020204" pitchFamily="34" charset="0"/>
        <a:buChar char="»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07194" indent="-207169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0721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07244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0726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17D5BEA-7B5C-4087-A234-BD9CF792A461}"/>
              </a:ext>
            </a:extLst>
          </p:cNvPr>
          <p:cNvSpPr txBox="1"/>
          <p:nvPr/>
        </p:nvSpPr>
        <p:spPr>
          <a:xfrm>
            <a:off x="5547184" y="1639422"/>
            <a:ext cx="2472478" cy="719145"/>
          </a:xfrm>
          <a:prstGeom prst="rect">
            <a:avLst/>
          </a:prstGeom>
          <a:noFill/>
        </p:spPr>
        <p:txBody>
          <a:bodyPr wrap="square" tIns="81000" rtlCol="0">
            <a:spAutoFit/>
          </a:bodyPr>
          <a:lstStyle/>
          <a:p>
            <a:pPr algn="ctr">
              <a:lnSpc>
                <a:spcPts val="750"/>
              </a:lnSpc>
            </a:pPr>
            <a:r>
              <a:rPr lang="en-US" sz="2700" b="1" dirty="0">
                <a:solidFill>
                  <a:schemeClr val="accent1"/>
                </a:solidFill>
                <a:latin typeface="Garamond" panose="02020404030301010803" pitchFamily="18" charset="0"/>
                <a:cs typeface="B Nazanin" panose="00000400000000000000" pitchFamily="2" charset="-78"/>
              </a:rPr>
              <a:t>Digital system2</a:t>
            </a:r>
          </a:p>
          <a:p>
            <a:pPr algn="ctr">
              <a:lnSpc>
                <a:spcPts val="750"/>
              </a:lnSpc>
            </a:pPr>
            <a:endParaRPr lang="fa-IR" sz="2700" b="1" dirty="0">
              <a:solidFill>
                <a:schemeClr val="accent1"/>
              </a:solidFill>
              <a:latin typeface="Garamond" panose="02020404030301010803" pitchFamily="18" charset="0"/>
              <a:cs typeface="B Nazanin" panose="00000400000000000000" pitchFamily="2" charset="-78"/>
            </a:endParaRPr>
          </a:p>
          <a:p>
            <a:pPr algn="ctr">
              <a:lnSpc>
                <a:spcPts val="750"/>
              </a:lnSpc>
            </a:pPr>
            <a:endParaRPr lang="fa-IR" sz="2700" b="1" dirty="0">
              <a:solidFill>
                <a:schemeClr val="accent1"/>
              </a:solidFill>
              <a:latin typeface="Garamond" panose="02020404030301010803" pitchFamily="18" charset="0"/>
              <a:cs typeface="B Nazanin" panose="00000400000000000000" pitchFamily="2" charset="-78"/>
            </a:endParaRPr>
          </a:p>
          <a:p>
            <a:pPr algn="ctr">
              <a:lnSpc>
                <a:spcPts val="750"/>
              </a:lnSpc>
            </a:pPr>
            <a:endParaRPr lang="en-US" sz="2700" b="1" dirty="0">
              <a:solidFill>
                <a:schemeClr val="accent1"/>
              </a:solidFill>
              <a:latin typeface="Garamond" panose="02020404030301010803" pitchFamily="18" charset="0"/>
              <a:cs typeface="B Nazanin" panose="00000400000000000000" pitchFamily="2" charset="-78"/>
            </a:endParaRPr>
          </a:p>
          <a:p>
            <a:pPr algn="ctr">
              <a:lnSpc>
                <a:spcPts val="750"/>
              </a:lnSpc>
            </a:pPr>
            <a:r>
              <a:rPr lang="fa-IR" sz="2700" b="1" dirty="0">
                <a:solidFill>
                  <a:schemeClr val="accent1"/>
                </a:solidFill>
                <a:latin typeface="Garamond" panose="02020404030301010803" pitchFamily="18" charset="0"/>
                <a:cs typeface="B Nazanin" panose="00000400000000000000" pitchFamily="2" charset="-78"/>
              </a:rPr>
              <a:t>سیستم دیجیتال 2</a:t>
            </a:r>
            <a:endParaRPr lang="en-US" sz="2700" b="1" dirty="0">
              <a:solidFill>
                <a:schemeClr val="accent1"/>
              </a:solidFill>
              <a:latin typeface="Garamond" panose="02020404030301010803" pitchFamily="18" charset="0"/>
              <a:cs typeface="B Nazanin" panose="00000400000000000000" pitchFamily="2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4F5AF9-F2FC-22A2-DE0A-98427EED4F10}"/>
              </a:ext>
            </a:extLst>
          </p:cNvPr>
          <p:cNvSpPr txBox="1"/>
          <p:nvPr/>
        </p:nvSpPr>
        <p:spPr>
          <a:xfrm>
            <a:off x="4856584" y="2550756"/>
            <a:ext cx="38698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3600" dirty="0">
                <a:cs typeface="B Nazanin" panose="00000400000000000000" pitchFamily="2" charset="-78"/>
              </a:rPr>
              <a:t>MIPS Instruction Set</a:t>
            </a:r>
            <a:br>
              <a:rPr lang="en-US" altLang="en-US" sz="3600" dirty="0">
                <a:cs typeface="B Nazanin" panose="00000400000000000000" pitchFamily="2" charset="-78"/>
              </a:rPr>
            </a:br>
            <a:r>
              <a:rPr lang="fa-IR" altLang="en-US" sz="3600" dirty="0">
                <a:cs typeface="B Nazanin" panose="00000400000000000000" pitchFamily="2" charset="-78"/>
              </a:rPr>
              <a:t>مجموعه دستورالعمل های </a:t>
            </a:r>
            <a:r>
              <a:rPr lang="en-US" altLang="en-US" sz="3600" dirty="0">
                <a:cs typeface="B Nazanin" panose="00000400000000000000" pitchFamily="2" charset="-78"/>
              </a:rPr>
              <a:t>MIPS</a:t>
            </a:r>
            <a:endParaRPr lang="en-US" sz="36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4FC7404-7A48-6442-A27B-64D53B9B6D4C}"/>
              </a:ext>
            </a:extLst>
          </p:cNvPr>
          <p:cNvCxnSpPr/>
          <p:nvPr/>
        </p:nvCxnSpPr>
        <p:spPr>
          <a:xfrm>
            <a:off x="4709627" y="2480777"/>
            <a:ext cx="41497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7C5DCDC-A0A4-8C30-5DF3-8BD07D6C10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7937" r="17937"/>
          <a:stretch>
            <a:fillRect/>
          </a:stretch>
        </p:blipFill>
        <p:spPr>
          <a:xfrm>
            <a:off x="254655" y="1231568"/>
            <a:ext cx="4317345" cy="4394864"/>
          </a:xfrm>
        </p:spPr>
      </p:pic>
    </p:spTree>
    <p:extLst>
      <p:ext uri="{BB962C8B-B14F-4D97-AF65-F5344CB8AC3E}">
        <p14:creationId xmlns:p14="http://schemas.microsoft.com/office/powerpoint/2010/main" val="3312065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55DD9C-2F6C-C9A2-FFB7-03F311D65CD7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EXAMPLE: ARRAY</a:t>
            </a: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 : آرایه</a:t>
            </a:r>
            <a:endParaRPr lang="en-US" sz="675" dirty="0">
              <a:cs typeface="B Nazanin" panose="00000400000000000000" pitchFamily="2" charset="-7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68E974-96AF-6FEB-155B-B1B0465A106C}"/>
              </a:ext>
            </a:extLst>
          </p:cNvPr>
          <p:cNvSpPr txBox="1"/>
          <p:nvPr/>
        </p:nvSpPr>
        <p:spPr>
          <a:xfrm>
            <a:off x="598006" y="2685622"/>
            <a:ext cx="634064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0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t-BR" sz="20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•A[12]=h+A[8]</a:t>
            </a:r>
          </a:p>
          <a:p>
            <a:r>
              <a:rPr lang="en-US" sz="20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</a:t>
            </a:r>
            <a:r>
              <a:rPr lang="en-US" sz="2000" b="0" i="0" u="none" strike="noStrike" baseline="0" dirty="0" err="1">
                <a:solidFill>
                  <a:srgbClr val="2A1A00"/>
                </a:solidFill>
                <a:latin typeface="Arial" panose="020B0604020202020204" pitchFamily="34" charset="0"/>
              </a:rPr>
              <a:t>lw</a:t>
            </a:r>
            <a:r>
              <a:rPr lang="en-US" sz="20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 $t0,32($s3)</a:t>
            </a:r>
          </a:p>
          <a:p>
            <a:r>
              <a:rPr lang="en-US" sz="20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•add $t0,$s2,$t0</a:t>
            </a:r>
          </a:p>
          <a:p>
            <a:r>
              <a:rPr lang="en-US" sz="20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</a:t>
            </a:r>
            <a:r>
              <a:rPr lang="en-US" sz="2000" b="0" i="0" u="none" strike="noStrike" baseline="0" dirty="0" err="1">
                <a:solidFill>
                  <a:srgbClr val="2A1A00"/>
                </a:solidFill>
                <a:latin typeface="Arial" panose="020B0604020202020204" pitchFamily="34" charset="0"/>
              </a:rPr>
              <a:t>sw</a:t>
            </a:r>
            <a:r>
              <a:rPr lang="en-US" sz="20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 $t0,48($s3)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9FD634-3348-43B0-1130-23723BF81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6105220"/>
            <a:ext cx="2143125" cy="6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55DD9C-2F6C-C9A2-FFB7-03F311D65CD7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EXAMPLE: ARRAY WITH VARIABLE INDEX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 : آرایه با متغیر های فهرست بندی شده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68E974-96AF-6FEB-155B-B1B0465A106C}"/>
              </a:ext>
            </a:extLst>
          </p:cNvPr>
          <p:cNvSpPr txBox="1"/>
          <p:nvPr/>
        </p:nvSpPr>
        <p:spPr>
          <a:xfrm>
            <a:off x="5743501" y="1926854"/>
            <a:ext cx="29715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altLang="en-US" sz="2000" dirty="0"/>
              <a:t>فرض کنید </a:t>
            </a:r>
            <a:r>
              <a:rPr lang="en-US" altLang="en-US" sz="2000" dirty="0"/>
              <a:t>A </a:t>
            </a:r>
            <a:r>
              <a:rPr lang="fa-IR" altLang="en-US" sz="2000" dirty="0"/>
              <a:t>آرایه ای از 100 عنصر است که ثبات پایه آن </a:t>
            </a:r>
            <a:r>
              <a:rPr lang="en-US" altLang="en-US" sz="2000" dirty="0"/>
              <a:t>s3</a:t>
            </a:r>
            <a:r>
              <a:rPr lang="fa-IR" altLang="en-US" sz="2000" dirty="0"/>
              <a:t>$</a:t>
            </a:r>
            <a:r>
              <a:rPr lang="en-US" altLang="en-US" sz="2000" dirty="0"/>
              <a:t> </a:t>
            </a:r>
            <a:r>
              <a:rPr lang="fa-IR" altLang="en-US" sz="2000" dirty="0"/>
              <a:t>است</a:t>
            </a:r>
            <a:r>
              <a:rPr lang="en-US" altLang="en-US" sz="2000" dirty="0"/>
              <a:t>.</a:t>
            </a:r>
            <a:endParaRPr lang="en-US" sz="1200" b="0" i="0" u="none" strike="noStrike" baseline="0" dirty="0">
              <a:solidFill>
                <a:srgbClr val="2A1A00"/>
              </a:solidFill>
              <a:latin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9FD634-3348-43B0-1130-23723BF81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6105220"/>
            <a:ext cx="2143125" cy="645916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B586D95-AE96-87A1-EC0E-780ACCFB78E8}"/>
              </a:ext>
            </a:extLst>
          </p:cNvPr>
          <p:cNvCxnSpPr>
            <a:cxnSpLocks/>
            <a:endCxn id="18" idx="2"/>
          </p:cNvCxnSpPr>
          <p:nvPr/>
        </p:nvCxnSpPr>
        <p:spPr>
          <a:xfrm flipH="1">
            <a:off x="4571999" y="1356059"/>
            <a:ext cx="1" cy="457628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94E7BDC-1358-B3BA-E22A-9DBDBA9C368D}"/>
              </a:ext>
            </a:extLst>
          </p:cNvPr>
          <p:cNvSpPr txBox="1"/>
          <p:nvPr/>
        </p:nvSpPr>
        <p:spPr>
          <a:xfrm>
            <a:off x="592127" y="1511356"/>
            <a:ext cx="424776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•g=</a:t>
            </a:r>
            <a:r>
              <a:rPr lang="en-US" sz="1800" b="0" i="0" u="none" strike="noStrike" baseline="0" dirty="0" err="1">
                <a:solidFill>
                  <a:srgbClr val="2A1A00"/>
                </a:solidFill>
                <a:latin typeface="Arial" panose="020B0604020202020204" pitchFamily="34" charset="0"/>
              </a:rPr>
              <a:t>h+A</a:t>
            </a:r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[</a:t>
            </a:r>
            <a:r>
              <a:rPr lang="en-US" sz="1800" b="0" i="0" u="none" strike="noStrike" baseline="0" dirty="0" err="1">
                <a:solidFill>
                  <a:srgbClr val="2A1A00"/>
                </a:solidFill>
                <a:latin typeface="Arial" panose="020B0604020202020204" pitchFamily="34" charset="0"/>
              </a:rPr>
              <a:t>i</a:t>
            </a:r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]</a:t>
            </a:r>
          </a:p>
          <a:p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</a:t>
            </a:r>
            <a:r>
              <a:rPr lang="en-US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Assume A is an array of 100 elements whose base register is $s3. </a:t>
            </a:r>
          </a:p>
          <a:p>
            <a:r>
              <a:rPr lang="en-US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$s1,$s2,$s4 refers to </a:t>
            </a:r>
            <a:r>
              <a:rPr lang="en-US" sz="1800" b="0" i="0" u="none" strike="noStrike" baseline="0" dirty="0" err="1">
                <a:solidFill>
                  <a:srgbClr val="585858"/>
                </a:solidFill>
                <a:latin typeface="Gill Sans MT" panose="020B0502020104020203" pitchFamily="34" charset="0"/>
              </a:rPr>
              <a:t>g,h,I</a:t>
            </a:r>
            <a:endParaRPr lang="en-US" sz="1800" b="0" i="0" u="none" strike="noStrike" baseline="0" dirty="0">
              <a:solidFill>
                <a:srgbClr val="585858"/>
              </a:solidFill>
              <a:latin typeface="Gill Sans MT" panose="020B0502020104020203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add $t1,$s4,$s4 #2i</a:t>
            </a:r>
          </a:p>
          <a:p>
            <a:r>
              <a:rPr lang="en-US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add $t1,$t1,$t1#4i</a:t>
            </a:r>
          </a:p>
          <a:p>
            <a:r>
              <a:rPr lang="en-US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add $t1,$t1,$s3#address of A[</a:t>
            </a:r>
            <a:r>
              <a:rPr lang="en-US" sz="1800" b="0" i="0" u="none" strike="noStrike" baseline="0" dirty="0" err="1">
                <a:solidFill>
                  <a:srgbClr val="585858"/>
                </a:solidFill>
                <a:latin typeface="Gill Sans MT" panose="020B0502020104020203" pitchFamily="34" charset="0"/>
              </a:rPr>
              <a:t>i</a:t>
            </a:r>
            <a:r>
              <a:rPr lang="en-US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]</a:t>
            </a:r>
          </a:p>
          <a:p>
            <a:r>
              <a:rPr lang="fr-FR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lw$t0,0($t1)#A[i]</a:t>
            </a:r>
          </a:p>
          <a:p>
            <a:r>
              <a:rPr lang="pt-BR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add $s1,$s2,$t0#g=h+A[i]</a:t>
            </a:r>
            <a:endParaRPr lang="en-US" sz="1800" b="0" i="0" u="none" strike="noStrike" baseline="0" dirty="0">
              <a:solidFill>
                <a:srgbClr val="2A1A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852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1350" dirty="0">
                <a:solidFill>
                  <a:srgbClr val="2A1A00"/>
                </a:solidFill>
                <a:latin typeface="Impact" panose="020B0806030902050204" pitchFamily="34" charset="0"/>
              </a:rPr>
              <a:t>MIPS</a:t>
            </a:r>
            <a:endParaRPr lang="en-US" sz="675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1999" y="709127"/>
            <a:ext cx="1" cy="569167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000" dirty="0">
              <a:solidFill>
                <a:srgbClr val="000000"/>
              </a:solidFill>
              <a:latin typeface="Gill Sans MT" panose="020B0502020104020203" pitchFamily="34" charset="0"/>
            </a:endParaRPr>
          </a:p>
          <a:p>
            <a:r>
              <a:rPr lang="en-US" sz="2000" b="1" dirty="0">
                <a:solidFill>
                  <a:srgbClr val="585858"/>
                </a:solidFill>
                <a:latin typeface="Gill Sans MT" panose="020B0502020104020203" pitchFamily="34" charset="0"/>
              </a:rPr>
              <a:t>MIPS stands </a:t>
            </a:r>
            <a:r>
              <a:rPr lang="en-US" sz="2000" b="1" dirty="0" err="1">
                <a:solidFill>
                  <a:srgbClr val="585858"/>
                </a:solidFill>
                <a:latin typeface="Gill Sans MT" panose="020B0502020104020203" pitchFamily="34" charset="0"/>
              </a:rPr>
              <a:t>for</a:t>
            </a:r>
            <a:r>
              <a:rPr lang="en-US" sz="2000" dirty="0" err="1">
                <a:solidFill>
                  <a:srgbClr val="585858"/>
                </a:solidFill>
                <a:latin typeface="Gill Sans MT" panose="020B0502020104020203" pitchFamily="34" charset="0"/>
              </a:rPr>
              <a:t>Microprocessor</a:t>
            </a:r>
            <a:r>
              <a:rPr lang="en-US" sz="2000" dirty="0">
                <a:solidFill>
                  <a:srgbClr val="585858"/>
                </a:solidFill>
                <a:latin typeface="Gill Sans MT" panose="020B0502020104020203" pitchFamily="34" charset="0"/>
              </a:rPr>
              <a:t> without Interlocked Pipeline Stage</a:t>
            </a:r>
          </a:p>
          <a:p>
            <a:r>
              <a:rPr lang="en-US" sz="2000" dirty="0">
                <a:solidFill>
                  <a:srgbClr val="2A1A00"/>
                </a:solidFill>
                <a:latin typeface="Arial" panose="020B0604020202020204" pitchFamily="34" charset="0"/>
              </a:rPr>
              <a:t>Single cycle RISC processor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387335"/>
            <a:ext cx="45731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en-US" altLang="en-US" sz="2000" dirty="0"/>
              <a:t>MIPS</a:t>
            </a:r>
            <a:r>
              <a:rPr lang="fa-IR" altLang="en-US" sz="2000" dirty="0"/>
              <a:t>مخفف  ریزپردازنده بدون مرحله خط لوله در هم تنیده شده است</a:t>
            </a:r>
            <a:r>
              <a:rPr lang="en-US" alt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6454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EDD2D0E-605C-03A6-0F2C-0C4AC53B6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3263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89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C07BAC-6983-A413-DF3E-C5538D6B3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742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ARRAY IN MEMORY</a:t>
            </a: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ردیف در حافظه</a:t>
            </a:r>
            <a:endParaRPr lang="en-US" sz="675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166327"/>
            <a:ext cx="0" cy="523447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Gill Sans MT" panose="020B0502020104020203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If $S3 is the base register of the array, for pointing to A[8], 4X8 should be added to $S3</a:t>
            </a:r>
          </a:p>
          <a:p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</a:t>
            </a:r>
            <a:r>
              <a:rPr lang="en-US" sz="18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Example: lw$t0,32($S3)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387335"/>
            <a:ext cx="457316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sz="2000" dirty="0"/>
              <a:t>اگر $</a:t>
            </a:r>
            <a:r>
              <a:rPr lang="en-US" altLang="en-US" sz="2000" dirty="0"/>
              <a:t>S3 </a:t>
            </a:r>
            <a:r>
              <a:rPr lang="fa-IR" altLang="en-US" sz="2000" dirty="0"/>
              <a:t>ثبات پایه آرایه است، برای اشاره به </a:t>
            </a:r>
            <a:r>
              <a:rPr lang="en-US" altLang="en-US" sz="2000" dirty="0"/>
              <a:t>A[8]، 4X8 </a:t>
            </a:r>
            <a:r>
              <a:rPr lang="fa-IR" altLang="en-US" sz="2000" dirty="0"/>
              <a:t>باید به $</a:t>
            </a:r>
            <a:r>
              <a:rPr lang="en-US" altLang="en-US" sz="2000" dirty="0"/>
              <a:t>S3 </a:t>
            </a:r>
            <a:r>
              <a:rPr lang="fa-IR" altLang="en-US" sz="2000" dirty="0"/>
              <a:t>اضافه شود.</a:t>
            </a:r>
          </a:p>
          <a:p>
            <a:pPr algn="r" rtl="1" eaLnBrk="1" hangingPunct="1"/>
            <a:r>
              <a:rPr lang="fa-IR" altLang="en-US" sz="2000" dirty="0"/>
              <a:t>مثال: </a:t>
            </a:r>
            <a:r>
              <a:rPr lang="en-US" altLang="en-US" sz="2000" dirty="0"/>
              <a:t>lw$t0,32($S3)                                              </a:t>
            </a:r>
            <a:r>
              <a:rPr lang="fa-IR" altLang="en-US" sz="2000" dirty="0"/>
              <a:t>  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45886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MIPS REGISTERS</a:t>
            </a: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ثبت </a:t>
            </a:r>
            <a:r>
              <a:rPr lang="en-US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MIPS</a:t>
            </a:r>
            <a:endParaRPr lang="en-US" sz="675" dirty="0">
              <a:cs typeface="B Nazanin" panose="000004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E6D00-F053-4F23-98AC-0B7F6B50E2B1}"/>
              </a:ext>
            </a:extLst>
          </p:cNvPr>
          <p:cNvSpPr txBox="1"/>
          <p:nvPr/>
        </p:nvSpPr>
        <p:spPr>
          <a:xfrm>
            <a:off x="503853" y="2967335"/>
            <a:ext cx="272453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</a:t>
            </a:r>
            <a:r>
              <a:rPr lang="en-US" sz="20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32 registers, each 32 bits</a:t>
            </a:r>
          </a:p>
          <a:p>
            <a:r>
              <a:rPr lang="en-US" sz="20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</a:t>
            </a:r>
            <a:r>
              <a:rPr lang="en-US" sz="20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$S0 -$S7 (S: Save)</a:t>
            </a:r>
          </a:p>
          <a:p>
            <a:r>
              <a:rPr lang="en-US" sz="20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</a:t>
            </a:r>
            <a:r>
              <a:rPr lang="en-US" sz="2000" b="0" i="0" u="none" strike="noStrike" baseline="0" dirty="0">
                <a:solidFill>
                  <a:srgbClr val="585858"/>
                </a:solidFill>
                <a:latin typeface="Gill Sans MT" panose="020B0502020104020203" pitchFamily="34" charset="0"/>
              </a:rPr>
              <a:t>$t0 -$t7 (t : Temporary)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73DB9E-B833-B6B3-855E-E3F74C8B0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16269"/>
            <a:ext cx="4572000" cy="442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288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DATA TRANSFER INSTRUCTIONS</a:t>
            </a: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ساختار انتقال داده</a:t>
            </a:r>
            <a:endParaRPr lang="en-US" sz="675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 flipH="1">
            <a:off x="4571999" y="1166327"/>
            <a:ext cx="1" cy="32750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Load from memory to register</a:t>
            </a:r>
          </a:p>
          <a:p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Save from register to memory</a:t>
            </a:r>
          </a:p>
          <a:p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•lw$t0,32($S3) </a:t>
            </a:r>
          </a:p>
          <a:p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•sw$t0,32($S3)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387335"/>
            <a:ext cx="45731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sz="2000" dirty="0"/>
              <a:t>لود از حافظه به روی رجیستر</a:t>
            </a:r>
          </a:p>
          <a:p>
            <a:pPr algn="r" rtl="1" eaLnBrk="1" hangingPunct="1"/>
            <a:r>
              <a:rPr lang="fa-IR" altLang="en-US" sz="2000" dirty="0"/>
              <a:t>ذخیره از رجیستر به روی حافظه</a:t>
            </a:r>
            <a:endParaRPr lang="en-US" alt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13E7FA-FEC2-F47F-7E48-570885B12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644" y="4991878"/>
            <a:ext cx="6868710" cy="93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88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DATA TRANSFER INSTRUCTIONS</a:t>
            </a: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ساختار انتقال داده</a:t>
            </a:r>
            <a:endParaRPr lang="en-US" sz="675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 flipH="1">
            <a:off x="4571999" y="1166327"/>
            <a:ext cx="1" cy="32750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All instruction have 3 operands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Operands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orderd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is fixed</a:t>
            </a:r>
            <a:endParaRPr lang="en-US" sz="1800" b="0" i="0" u="none" strike="noStrike" baseline="0" dirty="0">
              <a:solidFill>
                <a:srgbClr val="2A1A00"/>
              </a:solidFill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387335"/>
            <a:ext cx="457316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000" dirty="0"/>
              <a:t>تمام دستورالعمل ها دارای 3 عملگر هستند</a:t>
            </a:r>
          </a:p>
          <a:p>
            <a:pPr algn="r" rtl="1"/>
            <a:r>
              <a:rPr lang="fa-IR" sz="2000" dirty="0"/>
              <a:t>ترتیب عملگرها ثابت است (اول مقصد)</a:t>
            </a:r>
          </a:p>
          <a:p>
            <a:pPr marL="0" indent="0" algn="r" rtl="1">
              <a:buNone/>
            </a:pPr>
            <a:r>
              <a:rPr lang="fa-IR" sz="2000" dirty="0"/>
              <a:t> </a:t>
            </a:r>
          </a:p>
          <a:p>
            <a:pPr algn="r" rtl="1"/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FAB69F-2239-BDFF-24F6-2CB3D6999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25" y="3141892"/>
            <a:ext cx="4184817" cy="137767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AAA3779-A47A-012D-1DEF-82CD44F1F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798" y="4519562"/>
            <a:ext cx="5356401" cy="1794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956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DATA TRANSFER INSTRUCTIONS</a:t>
            </a: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ساختار انتقال داده</a:t>
            </a:r>
            <a:endParaRPr lang="en-US" sz="675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 flipH="1">
            <a:off x="4571999" y="1166327"/>
            <a:ext cx="1" cy="32750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19948" y="1538365"/>
            <a:ext cx="42477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Design Principle : Simplicity favors regularity. Why?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Of course this complicates some thing…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Operands must be regi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sters, only 32 registers provided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Design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Principle : smaller is faster. Why?</a:t>
            </a:r>
            <a:endParaRPr lang="en-US" sz="1800" b="0" i="0" u="none" strike="noStrike" baseline="0" dirty="0">
              <a:solidFill>
                <a:srgbClr val="2A1A00"/>
              </a:solidFill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0834" y="1377421"/>
            <a:ext cx="457316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000" dirty="0"/>
              <a:t>اصل طراحی</a:t>
            </a:r>
            <a:r>
              <a:rPr lang="en-US" sz="2000" dirty="0"/>
              <a:t>:</a:t>
            </a:r>
            <a:r>
              <a:rPr lang="fa-IR" sz="2000" dirty="0"/>
              <a:t> </a:t>
            </a:r>
            <a:r>
              <a:rPr lang="en-US" sz="2000" dirty="0"/>
              <a:t> </a:t>
            </a:r>
            <a:r>
              <a:rPr lang="fa-IR" sz="2000" dirty="0"/>
              <a:t>سادگی به نفع نظم است. چرا؟</a:t>
            </a:r>
            <a:endParaRPr lang="en-US" sz="2000" dirty="0"/>
          </a:p>
          <a:p>
            <a:pPr algn="r" rtl="1"/>
            <a:r>
              <a:rPr lang="fa-IR" sz="2000" dirty="0"/>
              <a:t>البته این همان چیزها را پیچیده می کند</a:t>
            </a:r>
            <a:r>
              <a:rPr lang="en-US" sz="2000" dirty="0"/>
              <a:t>….</a:t>
            </a:r>
          </a:p>
          <a:p>
            <a:pPr algn="r" rtl="1"/>
            <a:endParaRPr lang="fa-IR" sz="2000" dirty="0"/>
          </a:p>
          <a:p>
            <a:pPr algn="r" rtl="1"/>
            <a:endParaRPr lang="fa-IR" sz="2000" dirty="0"/>
          </a:p>
          <a:p>
            <a:pPr algn="r" rtl="1"/>
            <a:r>
              <a:rPr lang="fa-IR" sz="2000" dirty="0"/>
              <a:t>عملگرها باید رجیستر باشند، فقط 32 ثبات ارائه شده است</a:t>
            </a:r>
            <a:endParaRPr lang="en-US" sz="2000" dirty="0"/>
          </a:p>
          <a:p>
            <a:pPr algn="r" rtl="1"/>
            <a:r>
              <a:rPr lang="fa-IR" sz="2000" dirty="0"/>
              <a:t>اصل طراحی</a:t>
            </a:r>
            <a:r>
              <a:rPr lang="en-US" sz="2000" dirty="0"/>
              <a:t>:</a:t>
            </a:r>
            <a:r>
              <a:rPr lang="fa-IR" sz="2000" dirty="0"/>
              <a:t> هرچه کوچکتر سریع تر. چرا؟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844502-98AC-123C-1AA3-92B2972E4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440" y="4652465"/>
            <a:ext cx="5976788" cy="203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30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41</TotalTime>
  <Words>457</Words>
  <Application>Microsoft Office PowerPoint</Application>
  <PresentationFormat>On-screen Show (4:3)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Corbel</vt:lpstr>
      <vt:lpstr>Garamond</vt:lpstr>
      <vt:lpstr>Gill Sans MT</vt:lpstr>
      <vt:lpstr>Impact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farzin</dc:creator>
  <cp:lastModifiedBy>farzin</cp:lastModifiedBy>
  <cp:revision>1</cp:revision>
  <dcterms:created xsi:type="dcterms:W3CDTF">2023-05-22T16:08:56Z</dcterms:created>
  <dcterms:modified xsi:type="dcterms:W3CDTF">2023-05-22T16:50:37Z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